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3" r:id="rId1"/>
  </p:sldMasterIdLst>
  <p:notesMasterIdLst>
    <p:notesMasterId r:id="rId15"/>
  </p:notesMasterIdLst>
  <p:sldIdLst>
    <p:sldId id="391" r:id="rId2"/>
    <p:sldId id="392" r:id="rId3"/>
    <p:sldId id="393" r:id="rId4"/>
    <p:sldId id="394" r:id="rId5"/>
    <p:sldId id="395" r:id="rId6"/>
    <p:sldId id="274" r:id="rId7"/>
    <p:sldId id="397" r:id="rId8"/>
    <p:sldId id="398" r:id="rId9"/>
    <p:sldId id="275" r:id="rId10"/>
    <p:sldId id="402" r:id="rId11"/>
    <p:sldId id="403" r:id="rId12"/>
    <p:sldId id="404" r:id="rId13"/>
    <p:sldId id="401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ssandro Veneziani" initials="AV" lastIdx="3" clrIdx="0">
    <p:extLst>
      <p:ext uri="{19B8F6BF-5375-455C-9EA6-DF929625EA0E}">
        <p15:presenceInfo xmlns:p15="http://schemas.microsoft.com/office/powerpoint/2012/main" userId="53299536208a2f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CC00FF"/>
    <a:srgbClr val="9900CC"/>
    <a:srgbClr val="006666"/>
    <a:srgbClr val="336600"/>
    <a:srgbClr val="055335"/>
    <a:srgbClr val="00FF00"/>
    <a:srgbClr val="005188"/>
    <a:srgbClr val="376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0" autoAdjust="0"/>
    <p:restoredTop sz="86424" autoAdjust="0"/>
  </p:normalViewPr>
  <p:slideViewPr>
    <p:cSldViewPr snapToGrid="0">
      <p:cViewPr varScale="1">
        <p:scale>
          <a:sx n="64" d="100"/>
          <a:sy n="64" d="100"/>
        </p:scale>
        <p:origin x="834" y="48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E2BCA7-3657-4A4F-B5A5-3DD43D063FAC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7A0D47-5642-4339-B30D-023F98188A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37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7A0D47-5642-4339-B30D-023F98188A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402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A0D47-5642-4339-B30D-023F98188A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14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6" name="Google Shape;177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7A0D47-5642-4339-B30D-023F98188AE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76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4" name="Google Shape;1794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 descr="C:\users\ale\downloads\emory_shield_logos\Emory_Shield_JPG_Logos\emory_shield_blue.jpg">
            <a:extLst>
              <a:ext uri="{FF2B5EF4-FFF2-40B4-BE49-F238E27FC236}">
                <a16:creationId xmlns:a16="http://schemas.microsoft.com/office/drawing/2014/main" id="{A0E2196E-B735-4819-940F-FE07263C92F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362915"/>
            <a:ext cx="850261" cy="1098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B3E6DA-1F9F-4F11-A892-D5537C822E8A}"/>
              </a:ext>
            </a:extLst>
          </p:cNvPr>
          <p:cNvSpPr/>
          <p:nvPr userDrawn="1"/>
        </p:nvSpPr>
        <p:spPr>
          <a:xfrm>
            <a:off x="0" y="5988207"/>
            <a:ext cx="9144000" cy="869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316707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221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37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494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69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91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04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203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11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146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59371-C250-4216-876A-7B5562CB0115}" type="datetimeFigureOut">
              <a:rPr lang="en-US" smtClean="0"/>
              <a:t>4/1/2020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35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859371-C250-4216-876A-7B5562CB0115}" type="datetimeFigureOut">
              <a:rPr lang="en-US" smtClean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F71EB3-450D-4A5D-8EBD-48667758B91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11" descr="C:\users\ale\downloads\emory_shield_logos\Emory_Shield_JPG_Logos\emory_shield_blue.jpg">
            <a:extLst>
              <a:ext uri="{FF2B5EF4-FFF2-40B4-BE49-F238E27FC236}">
                <a16:creationId xmlns:a16="http://schemas.microsoft.com/office/drawing/2014/main" id="{B7EC2A34-9E97-42AD-A127-28094C15CBE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1588" y="6176963"/>
            <a:ext cx="536198" cy="681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938998-3E16-49A7-9E62-A63BA74DC5B9}"/>
              </a:ext>
            </a:extLst>
          </p:cNvPr>
          <p:cNvCxnSpPr/>
          <p:nvPr userDrawn="1"/>
        </p:nvCxnSpPr>
        <p:spPr>
          <a:xfrm>
            <a:off x="628650" y="6356350"/>
            <a:ext cx="7886700" cy="0"/>
          </a:xfrm>
          <a:prstGeom prst="line">
            <a:avLst/>
          </a:prstGeom>
          <a:ln w="12700">
            <a:solidFill>
              <a:srgbClr val="376E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312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mailto:avenez2@emory.edy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ystems.jhu.edu/research/public-health/ncov/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ourworldindata.org/coronavirus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hyperlink" Target="https://sinews.siam.org/Details-Page/covid19" TargetMode="External"/><Relationship Id="rId4" Type="http://schemas.openxmlformats.org/officeDocument/2006/relationships/hyperlink" Target="https://www.cdc.gov/coronavirus/2019-ncov/cases-updates/cases-in-us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652210" y="6424999"/>
            <a:ext cx="453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ALESSANDRO VENEZIANI avenez2@emory.edu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80F13E-9E38-42F2-AE45-5C54ED05D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006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D6AD2-F3CC-4E51-B8A4-D518C495F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69" y="0"/>
            <a:ext cx="7886700" cy="1325563"/>
          </a:xfrm>
        </p:spPr>
        <p:txBody>
          <a:bodyPr/>
          <a:lstStyle/>
          <a:p>
            <a:r>
              <a:rPr lang="en-US" dirty="0"/>
              <a:t>How and When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BF4F75-2DE9-40B8-94EA-EB4F17CDF993}"/>
              </a:ext>
            </a:extLst>
          </p:cNvPr>
          <p:cNvSpPr txBox="1"/>
          <p:nvPr/>
        </p:nvSpPr>
        <p:spPr>
          <a:xfrm>
            <a:off x="442452" y="1081548"/>
            <a:ext cx="78867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Team Name</a:t>
            </a:r>
            <a:r>
              <a:rPr lang="en-US" sz="1600" dirty="0"/>
              <a:t>: Choose a fancy name for your team </a:t>
            </a:r>
            <a:r>
              <a:rPr lang="en-US" sz="1600" dirty="0">
                <a:sym typeface="Wingdings" panose="05000000000000000000" pitchFamily="2" charset="2"/>
              </a:rPr>
              <a:t> </a:t>
            </a:r>
          </a:p>
          <a:p>
            <a:r>
              <a:rPr lang="en-US" sz="1600" dirty="0">
                <a:sym typeface="Wingdings" panose="05000000000000000000" pitchFamily="2" charset="2"/>
              </a:rPr>
              <a:t>		We will create the groups on Canvas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0000FF"/>
                </a:solidFill>
              </a:rPr>
              <a:t>Report</a:t>
            </a:r>
            <a:r>
              <a:rPr lang="en-US" sz="1600" dirty="0"/>
              <a:t>: 20 page</a:t>
            </a:r>
          </a:p>
          <a:p>
            <a:r>
              <a:rPr lang="en-US" sz="1600" dirty="0"/>
              <a:t>		Executive Summary (max 1pag) </a:t>
            </a:r>
          </a:p>
          <a:p>
            <a:r>
              <a:rPr lang="en-US" sz="1600" dirty="0"/>
              <a:t>		Look at SIAM Guidelines on CANVAS on Math Modeling and the Report</a:t>
            </a:r>
          </a:p>
          <a:p>
            <a:r>
              <a:rPr lang="en-US" sz="1600" dirty="0"/>
              <a:t>			Objectives, Assumptions, Core, Stress test, Discussion, Conclusions</a:t>
            </a:r>
          </a:p>
          <a:p>
            <a:r>
              <a:rPr lang="en-US" sz="1600" dirty="0"/>
              <a:t>			Bibliography (doesn’t count in the 20pag)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9900CC"/>
                </a:solidFill>
              </a:rPr>
              <a:t>Delivery:</a:t>
            </a:r>
            <a:r>
              <a:rPr lang="en-US" sz="1600" dirty="0"/>
              <a:t> Apr 30</a:t>
            </a:r>
            <a:r>
              <a:rPr lang="en-US" sz="1600" baseline="30000" dirty="0"/>
              <a:t>th</a:t>
            </a:r>
            <a:r>
              <a:rPr lang="en-US" sz="1600" dirty="0"/>
              <a:t> 11.59pm on CANVAS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006666"/>
                </a:solidFill>
              </a:rPr>
              <a:t>Mentoring:</a:t>
            </a:r>
            <a:r>
              <a:rPr lang="en-US" sz="1600" dirty="0"/>
              <a:t> A. Veneziani will run specific Office Hours on Tuesday at 4 pm on Zoom</a:t>
            </a:r>
          </a:p>
          <a:p>
            <a:r>
              <a:rPr lang="en-US" sz="1600" dirty="0"/>
              <a:t>		    Ph.D. in Math and in Epidemiology may help if you need (A. Veneziani 		    will bridge Undergrad and Grad)</a:t>
            </a:r>
          </a:p>
          <a:p>
            <a:r>
              <a:rPr lang="en-US" sz="1600" dirty="0"/>
              <a:t>			To have clarifications on the talks you can ask L. Shu, M. </a:t>
            </a:r>
            <a:r>
              <a:rPr lang="en-US" sz="1600" dirty="0" err="1"/>
              <a:t>Taskovic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chemeClr val="tx2">
                    <a:lumMod val="75000"/>
                  </a:schemeClr>
                </a:solidFill>
              </a:rPr>
              <a:t>Evaluation:</a:t>
            </a:r>
            <a:r>
              <a:rPr lang="en-US" sz="1600" dirty="0"/>
              <a:t> An interdisciplinary committee will run the evaluations 				                         (mathematicians, statisticians, entrepreneurs) </a:t>
            </a:r>
          </a:p>
          <a:p>
            <a:endParaRPr lang="en-US" sz="1600" dirty="0"/>
          </a:p>
          <a:p>
            <a:r>
              <a:rPr lang="en-US" sz="1600" b="1" dirty="0">
                <a:solidFill>
                  <a:srgbClr val="CC00FF"/>
                </a:solidFill>
              </a:rPr>
              <a:t>Awards</a:t>
            </a:r>
            <a:r>
              <a:rPr lang="en-US" sz="1600" dirty="0"/>
              <a:t>: The best three projects will receive an award (1000$, 500$, 250$)</a:t>
            </a:r>
          </a:p>
          <a:p>
            <a:r>
              <a:rPr lang="en-US" sz="1600" dirty="0"/>
              <a:t>		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5128C9-C0E6-44A4-A080-151827CD04C3}"/>
              </a:ext>
            </a:extLst>
          </p:cNvPr>
          <p:cNvSpPr txBox="1"/>
          <p:nvPr/>
        </p:nvSpPr>
        <p:spPr>
          <a:xfrm>
            <a:off x="3013533" y="6472750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8952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CFF5A5-6978-47AE-8BA6-BC31C5C58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517" y="0"/>
            <a:ext cx="539393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F03FD-2EB1-4B6C-B835-0EA3C465BDE5}"/>
              </a:ext>
            </a:extLst>
          </p:cNvPr>
          <p:cNvSpPr txBox="1"/>
          <p:nvPr/>
        </p:nvSpPr>
        <p:spPr>
          <a:xfrm>
            <a:off x="0" y="471948"/>
            <a:ext cx="3041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want to participate as a team, but you do not have one, let us know.</a:t>
            </a:r>
          </a:p>
          <a:p>
            <a:endParaRPr lang="en-US" dirty="0"/>
          </a:p>
          <a:p>
            <a:r>
              <a:rPr lang="en-US" dirty="0"/>
              <a:t>We will try to assemble teams.</a:t>
            </a:r>
          </a:p>
          <a:p>
            <a:endParaRPr lang="en-US" dirty="0"/>
          </a:p>
          <a:p>
            <a:r>
              <a:rPr lang="en-US" dirty="0"/>
              <a:t>Please, to help us, fill the survey on Canvas (------------</a:t>
            </a:r>
            <a:r>
              <a:rPr lang="en-US" dirty="0">
                <a:sym typeface="Wingdings" panose="05000000000000000000" pitchFamily="2" charset="2"/>
              </a:rPr>
              <a:t> &gt;)</a:t>
            </a:r>
            <a:endParaRPr lang="en-US" dirty="0"/>
          </a:p>
          <a:p>
            <a:r>
              <a:rPr lang="en-US" dirty="0"/>
              <a:t>and send to </a:t>
            </a:r>
            <a:r>
              <a:rPr lang="en-US" dirty="0">
                <a:hlinkClick r:id="rId3"/>
              </a:rPr>
              <a:t>avenez2@emory.edy</a:t>
            </a:r>
            <a:r>
              <a:rPr lang="en-US" dirty="0"/>
              <a:t> </a:t>
            </a:r>
          </a:p>
          <a:p>
            <a:r>
              <a:rPr lang="en-US" dirty="0"/>
              <a:t>by 4/3 at 11.59 pm</a:t>
            </a:r>
          </a:p>
        </p:txBody>
      </p:sp>
    </p:spTree>
    <p:extLst>
      <p:ext uri="{BB962C8B-B14F-4D97-AF65-F5344CB8AC3E}">
        <p14:creationId xmlns:p14="http://schemas.microsoft.com/office/powerpoint/2010/main" val="57586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A18B8-54BC-4C55-9A70-0CD716F82A60}"/>
              </a:ext>
            </a:extLst>
          </p:cNvPr>
          <p:cNvSpPr txBox="1"/>
          <p:nvPr/>
        </p:nvSpPr>
        <p:spPr>
          <a:xfrm>
            <a:off x="3259340" y="6004241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373AF2-7169-4747-89EC-0765C1B5B976}"/>
              </a:ext>
            </a:extLst>
          </p:cNvPr>
          <p:cNvSpPr txBox="1"/>
          <p:nvPr/>
        </p:nvSpPr>
        <p:spPr>
          <a:xfrm>
            <a:off x="481780" y="484427"/>
            <a:ext cx="8180439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SOME FINAL REMARKS/GUIDELINES</a:t>
            </a:r>
          </a:p>
          <a:p>
            <a:endParaRPr lang="en-US" sz="2000" b="1" dirty="0"/>
          </a:p>
          <a:p>
            <a:r>
              <a:rPr lang="en-US" dirty="0">
                <a:solidFill>
                  <a:srgbClr val="C00000"/>
                </a:solidFill>
              </a:rPr>
              <a:t>The spirit of this initiative is INCLUSIVE (not exclusive):</a:t>
            </a:r>
          </a:p>
          <a:p>
            <a:r>
              <a:rPr lang="en-US" dirty="0"/>
              <a:t>	We are a community, we are a team, we have a common enemy (COVID-19) 	and we are all together in this</a:t>
            </a:r>
          </a:p>
          <a:p>
            <a:r>
              <a:rPr lang="en-US" dirty="0"/>
              <a:t>	We are Emory, we will never give up until we win, and we will win together</a:t>
            </a:r>
          </a:p>
          <a:p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So, if you have your idea of modeling in mind, feel free to follow it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If you feel you do not have enough experience/background, but you want to learn, find your role and make your part: </a:t>
            </a:r>
            <a:r>
              <a:rPr lang="en-US" b="1" dirty="0">
                <a:solidFill>
                  <a:srgbClr val="FF0000"/>
                </a:solidFill>
              </a:rPr>
              <a:t>we need you anyway</a:t>
            </a:r>
            <a:r>
              <a:rPr lang="en-US" dirty="0">
                <a:solidFill>
                  <a:srgbClr val="FF0000"/>
                </a:solidFill>
              </a:rPr>
              <a:t>, we will find a team for you</a:t>
            </a:r>
          </a:p>
          <a:p>
            <a:endParaRPr lang="en-US" dirty="0"/>
          </a:p>
          <a:p>
            <a:r>
              <a:rPr lang="en-US" b="1" dirty="0">
                <a:solidFill>
                  <a:srgbClr val="0000FF"/>
                </a:solidFill>
              </a:rPr>
              <a:t>The Emory code is your rule</a:t>
            </a:r>
            <a:r>
              <a:rPr lang="en-US" dirty="0">
                <a:solidFill>
                  <a:srgbClr val="0000FF"/>
                </a:solidFill>
              </a:rPr>
              <a:t>: reaching out for help is fine, with your professors too, but just </a:t>
            </a:r>
            <a:r>
              <a:rPr lang="en-US" u="sng" dirty="0">
                <a:solidFill>
                  <a:srgbClr val="0000FF"/>
                </a:solidFill>
              </a:rPr>
              <a:t>disclose it in your report</a:t>
            </a:r>
            <a:r>
              <a:rPr lang="en-US" dirty="0">
                <a:solidFill>
                  <a:srgbClr val="0000FF"/>
                </a:solidFill>
              </a:rPr>
              <a:t>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The awards are like salt or pepper on your food: to make it more tasty and spicy, but the truth is that this experience wants to reinforce your sense of belonging to our community, this is a </a:t>
            </a:r>
            <a:r>
              <a:rPr lang="en-US" b="1" dirty="0">
                <a:solidFill>
                  <a:srgbClr val="FF0000"/>
                </a:solidFill>
              </a:rPr>
              <a:t>great “collaborative” effort </a:t>
            </a:r>
            <a:r>
              <a:rPr lang="en-US" dirty="0">
                <a:solidFill>
                  <a:srgbClr val="FF0000"/>
                </a:solidFill>
              </a:rPr>
              <a:t>more than a competition.</a:t>
            </a:r>
          </a:p>
          <a:p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730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DA97167-4011-40B6-B637-AC3FF4ACAB47}"/>
              </a:ext>
            </a:extLst>
          </p:cNvPr>
          <p:cNvSpPr txBox="1"/>
          <p:nvPr/>
        </p:nvSpPr>
        <p:spPr>
          <a:xfrm>
            <a:off x="2202426" y="1641988"/>
            <a:ext cx="4247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/>
              <a:t>Q&amp;A?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EEF325-5E8A-4B1D-A841-CC8021B25212}"/>
              </a:ext>
            </a:extLst>
          </p:cNvPr>
          <p:cNvSpPr txBox="1"/>
          <p:nvPr/>
        </p:nvSpPr>
        <p:spPr>
          <a:xfrm>
            <a:off x="1061884" y="5031346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avenez2@emory.edu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57F70-F8BB-48D7-A103-93FCF89E6A53}"/>
              </a:ext>
            </a:extLst>
          </p:cNvPr>
          <p:cNvSpPr txBox="1"/>
          <p:nvPr/>
        </p:nvSpPr>
        <p:spPr>
          <a:xfrm>
            <a:off x="3013533" y="6472750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D2E211-D29E-4BB6-B29A-01CE5D064E4F}"/>
              </a:ext>
            </a:extLst>
          </p:cNvPr>
          <p:cNvSpPr txBox="1"/>
          <p:nvPr/>
        </p:nvSpPr>
        <p:spPr>
          <a:xfrm>
            <a:off x="2179434" y="569916"/>
            <a:ext cx="42705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00FF"/>
                </a:solidFill>
              </a:rPr>
              <a:t>#</a:t>
            </a:r>
            <a:r>
              <a:rPr lang="en-US" sz="3600" b="1" dirty="0" err="1">
                <a:solidFill>
                  <a:srgbClr val="FFC000"/>
                </a:solidFill>
              </a:rPr>
              <a:t>EMORY</a:t>
            </a:r>
            <a:r>
              <a:rPr lang="en-US" sz="3600" b="1" dirty="0" err="1">
                <a:solidFill>
                  <a:srgbClr val="0000FF"/>
                </a:solidFill>
              </a:rPr>
              <a:t>dont</a:t>
            </a:r>
            <a:r>
              <a:rPr lang="en-US" sz="3600" b="1" dirty="0" err="1">
                <a:solidFill>
                  <a:srgbClr val="FFC000"/>
                </a:solidFill>
              </a:rPr>
              <a:t>Give</a:t>
            </a:r>
            <a:r>
              <a:rPr lang="en-US" sz="3600" b="1" dirty="0" err="1">
                <a:solidFill>
                  <a:srgbClr val="0000FF"/>
                </a:solidFill>
              </a:rPr>
              <a:t>Up</a:t>
            </a:r>
            <a:r>
              <a:rPr lang="en-US" sz="3600" b="1" dirty="0">
                <a:solidFill>
                  <a:srgbClr val="0000FF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52148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54B05-799B-450B-821B-7EAB00F7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353" y="-58123"/>
            <a:ext cx="78867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7ECC0F-8CCB-4861-9F6F-A3B57ADF1D39}"/>
              </a:ext>
            </a:extLst>
          </p:cNvPr>
          <p:cNvSpPr txBox="1"/>
          <p:nvPr/>
        </p:nvSpPr>
        <p:spPr>
          <a:xfrm>
            <a:off x="163798" y="1160878"/>
            <a:ext cx="844346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>
                <a:solidFill>
                  <a:srgbClr val="FF0000"/>
                </a:solidFill>
              </a:rPr>
              <a:t>The CANVAS Web Page (A. Veneziani)</a:t>
            </a:r>
          </a:p>
          <a:p>
            <a:r>
              <a:rPr lang="en-US" dirty="0">
                <a:solidFill>
                  <a:srgbClr val="0000FF"/>
                </a:solidFill>
              </a:rPr>
              <a:t>The basic model: Susceptible-Infected-Recovered (L. Shu)</a:t>
            </a:r>
          </a:p>
          <a:p>
            <a:r>
              <a:rPr lang="en-US" dirty="0">
                <a:solidFill>
                  <a:srgbClr val="FF0000"/>
                </a:solidFill>
              </a:rPr>
              <a:t>From ODEs to PDEs: the Second Derivative, the Laplace Operator, Diffusion (M. </a:t>
            </a:r>
            <a:r>
              <a:rPr lang="en-US" dirty="0" err="1">
                <a:solidFill>
                  <a:srgbClr val="FF0000"/>
                </a:solidFill>
              </a:rPr>
              <a:t>Taskovic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r>
              <a:rPr lang="en-US" dirty="0">
                <a:solidFill>
                  <a:srgbClr val="0000FF"/>
                </a:solidFill>
              </a:rPr>
              <a:t>Software Support (A. Veneziani)</a:t>
            </a:r>
          </a:p>
          <a:p>
            <a:r>
              <a:rPr lang="en-US" dirty="0">
                <a:solidFill>
                  <a:srgbClr val="FF0000"/>
                </a:solidFill>
              </a:rPr>
              <a:t>The project: how and when</a:t>
            </a:r>
          </a:p>
          <a:p>
            <a:r>
              <a:rPr lang="en-US" dirty="0"/>
              <a:t>Possible research lines (suggestions)</a:t>
            </a:r>
          </a:p>
          <a:p>
            <a:endParaRPr lang="en-US" dirty="0"/>
          </a:p>
          <a:p>
            <a:r>
              <a:rPr lang="en-US" b="1" dirty="0"/>
              <a:t>Q&amp;A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C6460C-9D84-488E-BCC3-644C4F1B1C30}"/>
              </a:ext>
            </a:extLst>
          </p:cNvPr>
          <p:cNvSpPr/>
          <p:nvPr/>
        </p:nvSpPr>
        <p:spPr>
          <a:xfrm>
            <a:off x="541339" y="5544559"/>
            <a:ext cx="39107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https://ourworldindata.org/coronavirus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B1B5B7D-608E-4D6C-9834-A4AB4A3EAD28}"/>
              </a:ext>
            </a:extLst>
          </p:cNvPr>
          <p:cNvSpPr/>
          <p:nvPr/>
        </p:nvSpPr>
        <p:spPr>
          <a:xfrm>
            <a:off x="542017" y="5881504"/>
            <a:ext cx="66551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https://systems.jhu.edu/research/public-health/ncov/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535839-4FBF-4E27-8F84-61A07AF11EE4}"/>
              </a:ext>
            </a:extLst>
          </p:cNvPr>
          <p:cNvSpPr/>
          <p:nvPr/>
        </p:nvSpPr>
        <p:spPr>
          <a:xfrm>
            <a:off x="542017" y="5175227"/>
            <a:ext cx="8238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https://www.cdc.gov/coronavirus/2019-ncov/cases-updates/cases-in-us.html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5FA4D0-042F-47B0-93F7-93A0DDBF091F}"/>
              </a:ext>
            </a:extLst>
          </p:cNvPr>
          <p:cNvSpPr/>
          <p:nvPr/>
        </p:nvSpPr>
        <p:spPr>
          <a:xfrm>
            <a:off x="542017" y="6389067"/>
            <a:ext cx="4463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https://sinews.siam.org/Details-Page/covid19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CCD1B-8BC4-471D-9A58-E88505913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280" y="61568"/>
            <a:ext cx="3180922" cy="17813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06F6BF-5621-4438-948A-7747316DE6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653" y="2449847"/>
            <a:ext cx="4359913" cy="256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47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49E17E-5AA7-4373-890E-1F791F8957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8" y="2831349"/>
            <a:ext cx="5413170" cy="31849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52EACB-1CB6-4FDB-8433-B7610EA3778C}"/>
              </a:ext>
            </a:extLst>
          </p:cNvPr>
          <p:cNvSpPr txBox="1"/>
          <p:nvPr/>
        </p:nvSpPr>
        <p:spPr>
          <a:xfrm>
            <a:off x="226142" y="98323"/>
            <a:ext cx="1338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Motivations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2562A2-2C42-41A8-867B-FB064F415F2B}"/>
              </a:ext>
            </a:extLst>
          </p:cNvPr>
          <p:cNvSpPr txBox="1"/>
          <p:nvPr/>
        </p:nvSpPr>
        <p:spPr>
          <a:xfrm>
            <a:off x="1564265" y="301860"/>
            <a:ext cx="25364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Mathematical Models to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0000FF"/>
                </a:solidFill>
              </a:rPr>
              <a:t>Understand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0000FF"/>
                </a:solidFill>
              </a:rPr>
              <a:t>Predict</a:t>
            </a:r>
          </a:p>
          <a:p>
            <a:pPr marL="342900" indent="-342900">
              <a:buAutoNum type="arabicParenR"/>
            </a:pPr>
            <a:r>
              <a:rPr lang="en-US" b="1" dirty="0">
                <a:solidFill>
                  <a:srgbClr val="0000FF"/>
                </a:solidFill>
              </a:rPr>
              <a:t>Optimize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45607-B2D2-4E79-B6B3-DC3B4D4A4C88}"/>
              </a:ext>
            </a:extLst>
          </p:cNvPr>
          <p:cNvSpPr txBox="1"/>
          <p:nvPr/>
        </p:nvSpPr>
        <p:spPr>
          <a:xfrm>
            <a:off x="58058" y="1631020"/>
            <a:ext cx="5260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Mathematics is </a:t>
            </a:r>
            <a:r>
              <a:rPr lang="en-US" b="1" dirty="0">
                <a:solidFill>
                  <a:srgbClr val="FF0000"/>
                </a:solidFill>
              </a:rPr>
              <a:t>the Language and the Reasoning</a:t>
            </a:r>
            <a:r>
              <a:rPr lang="en-US" dirty="0"/>
              <a:t>:</a:t>
            </a:r>
          </a:p>
          <a:p>
            <a:r>
              <a:rPr lang="en-US" dirty="0"/>
              <a:t>It is the </a:t>
            </a:r>
            <a:r>
              <a:rPr lang="en-US" i="1" dirty="0">
                <a:solidFill>
                  <a:srgbClr val="9900CC"/>
                </a:solidFill>
              </a:rPr>
              <a:t>common denominator </a:t>
            </a:r>
            <a:r>
              <a:rPr lang="en-US" dirty="0"/>
              <a:t>of Science, it is our common ground for a </a:t>
            </a:r>
            <a:r>
              <a:rPr lang="en-US" i="1" dirty="0">
                <a:solidFill>
                  <a:srgbClr val="9900CC"/>
                </a:solidFill>
              </a:rPr>
              <a:t>truly collaborative effort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5354DA9-53F4-4875-989A-E785BF211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412" y="2963015"/>
            <a:ext cx="3448447" cy="22947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05B4129-4CCD-4BA0-932F-35A47558D7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412" y="5427406"/>
            <a:ext cx="3364982" cy="14305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A6BB69-D6FB-425E-9066-36D76617EF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257800"/>
            <a:ext cx="2857500" cy="1600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21DC13-0699-48A0-BB8B-A01BD6DE5459}"/>
              </a:ext>
            </a:extLst>
          </p:cNvPr>
          <p:cNvSpPr txBox="1"/>
          <p:nvPr/>
        </p:nvSpPr>
        <p:spPr>
          <a:xfrm>
            <a:off x="5632529" y="5681038"/>
            <a:ext cx="2047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Hospitals with 300 Volunteers</a:t>
            </a:r>
          </a:p>
          <a:p>
            <a:r>
              <a:rPr lang="en-US" sz="1200" dirty="0">
                <a:solidFill>
                  <a:schemeClr val="bg1"/>
                </a:solidFill>
              </a:rPr>
              <a:t>Built in 6 days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1AF0E9B-F5EC-4670-95D8-3CFB434B54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2529" y="98323"/>
            <a:ext cx="3448447" cy="22947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439667-3FE8-4E64-B833-7DE45BEDF578}"/>
              </a:ext>
            </a:extLst>
          </p:cNvPr>
          <p:cNvSpPr txBox="1"/>
          <p:nvPr/>
        </p:nvSpPr>
        <p:spPr>
          <a:xfrm>
            <a:off x="3133587" y="6371474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C8E667-491D-484E-AE95-3BFED7AEF042}"/>
              </a:ext>
            </a:extLst>
          </p:cNvPr>
          <p:cNvSpPr txBox="1"/>
          <p:nvPr/>
        </p:nvSpPr>
        <p:spPr>
          <a:xfrm>
            <a:off x="6000018" y="122080"/>
            <a:ext cx="2055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Bergamo, est. 49 BC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8E8BF3-28D2-4693-AD50-6F12491DCE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7494" y="596486"/>
            <a:ext cx="3448447" cy="206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5CE0-643A-4CB1-8FDA-DC4B5B81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38984"/>
            <a:ext cx="7886700" cy="1325563"/>
          </a:xfrm>
        </p:spPr>
        <p:txBody>
          <a:bodyPr/>
          <a:lstStyle/>
          <a:p>
            <a:r>
              <a:rPr lang="en-US" b="1" dirty="0"/>
              <a:t>The CANVAS Page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09BDC-B370-4799-9951-AABF800C4A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4040"/>
            <a:ext cx="9144000" cy="528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45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948FA-0EC1-4894-90B7-E424E15D0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30" y="158650"/>
            <a:ext cx="7886700" cy="1325563"/>
          </a:xfrm>
        </p:spPr>
        <p:txBody>
          <a:bodyPr/>
          <a:lstStyle/>
          <a:p>
            <a:r>
              <a:rPr lang="en-US" dirty="0"/>
              <a:t>The SIR Model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1E67312-2B62-4B2C-B505-B2B4E3A2CEA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53" y="2413457"/>
            <a:ext cx="4084119" cy="203108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D083A-6E73-4D7B-835A-79756E0036A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12" y="3270016"/>
            <a:ext cx="2570971" cy="2805029"/>
          </a:xfrm>
          <a:prstGeom prst="rect">
            <a:avLst/>
          </a:prstGeom>
          <a:noFill/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3DCCAC5-89DA-46FD-8496-A346E897386A}"/>
              </a:ext>
            </a:extLst>
          </p:cNvPr>
          <p:cNvSpPr txBox="1"/>
          <p:nvPr/>
        </p:nvSpPr>
        <p:spPr>
          <a:xfrm>
            <a:off x="575653" y="1429414"/>
            <a:ext cx="4854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nonlinear Ordinary Differential Equation System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5F83DB-F3B7-44B0-AB37-C028500D99BC}"/>
              </a:ext>
            </a:extLst>
          </p:cNvPr>
          <p:cNvSpPr txBox="1"/>
          <p:nvPr/>
        </p:nvSpPr>
        <p:spPr>
          <a:xfrm>
            <a:off x="825910" y="5890379"/>
            <a:ext cx="987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Longmei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473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7"/>
          <p:cNvSpPr txBox="1"/>
          <p:nvPr/>
        </p:nvSpPr>
        <p:spPr>
          <a:xfrm>
            <a:off x="5049083" y="2166851"/>
            <a:ext cx="3915978" cy="131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87" tIns="34284" rIns="68587" bIns="34284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FF00FF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DYNAMICS COMPONENTS FOR SPACE DEPENDENCE:</a:t>
            </a:r>
            <a:endParaRPr sz="1350" dirty="0"/>
          </a:p>
          <a:p>
            <a:pPr>
              <a:lnSpc>
                <a:spcPct val="90000"/>
              </a:lnSpc>
            </a:pPr>
            <a:endParaRPr b="1" dirty="0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9900C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Long range motion (e.g. on highways, railways, etc.)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9900C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9900C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Local motion (probabilistic description)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9900CC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9900CC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SIR </a:t>
            </a:r>
          </a:p>
          <a:p>
            <a:pPr>
              <a:lnSpc>
                <a:spcPct val="90000"/>
              </a:lnSpc>
            </a:pPr>
            <a:endParaRPr lang="en-US" b="1" dirty="0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  <a:p>
            <a:pPr>
              <a:lnSpc>
                <a:spcPct val="90000"/>
              </a:lnSpc>
            </a:pPr>
            <a:endParaRPr sz="1350" dirty="0"/>
          </a:p>
          <a:p>
            <a:pPr>
              <a:lnSpc>
                <a:spcPct val="90000"/>
              </a:lnSpc>
            </a:pPr>
            <a:endParaRPr b="1" dirty="0">
              <a:solidFill>
                <a:srgbClr val="FF00FF"/>
              </a:solidFill>
              <a:latin typeface="Architects Daughter"/>
              <a:ea typeface="Architects Daughter"/>
              <a:cs typeface="Architects Daughter"/>
              <a:sym typeface="Architects Daughter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009692-35B7-4AFB-9A29-1D42CED1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Laplace Operator and the Diffusion Process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7881B-8E0A-4840-AC26-9C05F955A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319" y="1523539"/>
            <a:ext cx="3915978" cy="5067735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E5CC0F2-7E99-43DF-AAF9-9318B50660A7}"/>
              </a:ext>
            </a:extLst>
          </p:cNvPr>
          <p:cNvGrpSpPr/>
          <p:nvPr/>
        </p:nvGrpSpPr>
        <p:grpSpPr>
          <a:xfrm>
            <a:off x="1465327" y="2259438"/>
            <a:ext cx="781561" cy="551493"/>
            <a:chOff x="5693198" y="4580946"/>
            <a:chExt cx="781561" cy="551493"/>
          </a:xfrm>
        </p:grpSpPr>
        <p:pic>
          <p:nvPicPr>
            <p:cNvPr id="1788" name="Google Shape;1788;p5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5984" y="4645008"/>
              <a:ext cx="495991" cy="487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8FA329-ADCA-4012-8A00-70776FCCF224}"/>
                </a:ext>
              </a:extLst>
            </p:cNvPr>
            <p:cNvSpPr txBox="1"/>
            <p:nvPr/>
          </p:nvSpPr>
          <p:spPr>
            <a:xfrm>
              <a:off x="5693198" y="4580946"/>
              <a:ext cx="781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88C3610-B73F-4D16-AE66-D20A9AD243AE}"/>
              </a:ext>
            </a:extLst>
          </p:cNvPr>
          <p:cNvSpPr txBox="1"/>
          <p:nvPr/>
        </p:nvSpPr>
        <p:spPr>
          <a:xfrm>
            <a:off x="5049083" y="4699819"/>
            <a:ext cx="391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can we describe the motion?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971CC8-8C0B-4442-8346-421041A1EADE}"/>
              </a:ext>
            </a:extLst>
          </p:cNvPr>
          <p:cNvCxnSpPr>
            <a:cxnSpLocks/>
          </p:cNvCxnSpPr>
          <p:nvPr/>
        </p:nvCxnSpPr>
        <p:spPr>
          <a:xfrm flipV="1">
            <a:off x="2246888" y="2930013"/>
            <a:ext cx="535641" cy="304801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BFAAF8-4C9B-4BE7-8BF9-13593D304EAA}"/>
              </a:ext>
            </a:extLst>
          </p:cNvPr>
          <p:cNvCxnSpPr>
            <a:cxnSpLocks/>
          </p:cNvCxnSpPr>
          <p:nvPr/>
        </p:nvCxnSpPr>
        <p:spPr>
          <a:xfrm flipV="1">
            <a:off x="3211551" y="3891776"/>
            <a:ext cx="429415" cy="256478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F001AD9-F834-42C7-9577-22337BDC64F3}"/>
              </a:ext>
            </a:extLst>
          </p:cNvPr>
          <p:cNvSpPr txBox="1"/>
          <p:nvPr/>
        </p:nvSpPr>
        <p:spPr>
          <a:xfrm>
            <a:off x="2389239" y="24973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B224C4D-D1B8-46D2-8343-C0D147ABA5B2}"/>
              </a:ext>
            </a:extLst>
          </p:cNvPr>
          <p:cNvSpPr txBox="1"/>
          <p:nvPr/>
        </p:nvSpPr>
        <p:spPr>
          <a:xfrm>
            <a:off x="2797465" y="34385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FF6151E-E7A6-4365-82FD-52277E2ECB0F}"/>
              </a:ext>
            </a:extLst>
          </p:cNvPr>
          <p:cNvSpPr txBox="1"/>
          <p:nvPr/>
        </p:nvSpPr>
        <p:spPr>
          <a:xfrm>
            <a:off x="3873910" y="433048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CB2131-3B3B-4F1A-A7BD-A4387951E774}"/>
              </a:ext>
            </a:extLst>
          </p:cNvPr>
          <p:cNvSpPr txBox="1"/>
          <p:nvPr/>
        </p:nvSpPr>
        <p:spPr>
          <a:xfrm>
            <a:off x="3339280" y="5387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9B92D2-6252-4438-A76B-570420934FC8}"/>
              </a:ext>
            </a:extLst>
          </p:cNvPr>
          <p:cNvSpPr txBox="1"/>
          <p:nvPr/>
        </p:nvSpPr>
        <p:spPr>
          <a:xfrm>
            <a:off x="1617617" y="43945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4040CE-D134-4366-B867-4F846CAEE9B2}"/>
              </a:ext>
            </a:extLst>
          </p:cNvPr>
          <p:cNvSpPr txBox="1"/>
          <p:nvPr/>
        </p:nvSpPr>
        <p:spPr>
          <a:xfrm>
            <a:off x="5049083" y="5392713"/>
            <a:ext cx="33578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0000FF"/>
                </a:solidFill>
              </a:rPr>
              <a:t>Compartment Modeling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rgbClr val="FF0000"/>
                </a:solidFill>
              </a:rPr>
              <a:t>Space Dependent 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F66C6E2-275B-4F53-B29D-4E3CF411532A}"/>
              </a:ext>
            </a:extLst>
          </p:cNvPr>
          <p:cNvGrpSpPr/>
          <p:nvPr/>
        </p:nvGrpSpPr>
        <p:grpSpPr>
          <a:xfrm>
            <a:off x="1322541" y="2206766"/>
            <a:ext cx="781561" cy="551493"/>
            <a:chOff x="5693198" y="4580946"/>
            <a:chExt cx="781561" cy="551493"/>
          </a:xfrm>
        </p:grpSpPr>
        <p:pic>
          <p:nvPicPr>
            <p:cNvPr id="35" name="Google Shape;1788;p57">
              <a:extLst>
                <a:ext uri="{FF2B5EF4-FFF2-40B4-BE49-F238E27FC236}">
                  <a16:creationId xmlns:a16="http://schemas.microsoft.com/office/drawing/2014/main" id="{638F12C2-9BDF-42F8-B92C-B4AD2DADFF8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835984" y="4645008"/>
              <a:ext cx="495991" cy="4874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13F077D-5CBE-4CD5-A677-16A248CA2BCE}"/>
                </a:ext>
              </a:extLst>
            </p:cNvPr>
            <p:cNvSpPr txBox="1"/>
            <p:nvPr/>
          </p:nvSpPr>
          <p:spPr>
            <a:xfrm>
              <a:off x="5693198" y="4580946"/>
              <a:ext cx="7815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Infected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1FB62CA-0A1D-491E-90EC-A96FC616664D}"/>
              </a:ext>
            </a:extLst>
          </p:cNvPr>
          <p:cNvSpPr txBox="1"/>
          <p:nvPr/>
        </p:nvSpPr>
        <p:spPr>
          <a:xfrm>
            <a:off x="8186574" y="640660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Maja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04 -0.008 0.018 -0.016 0.023 -0.016 c 0.031 0 0.063 0.125 0.063 0.25 c 0 -0.063 0.016 -0.125 0.031 -0.125 c 0.016 0 0.031 0.063 0.031 0.125 c 0 -0.031 0.008 -0.063 0.016 -0.063 c 0.008 0 0.016 0.031 0.016 0.063 c 0 -0.016 0.004 -0.031 0.008 -0.031 c 0.004 0 0.008 0.016 0.008 0.031 c 0 -0.008 0.002 -0.016 0.004 -0.016 c 0.001 0 0.004 0.008 0.004 0.016 c 0 -0.004 0.001 -0.008 0.002 -0.008 c 0 0.001 0.002 0.004 0.002 0.008 c 0 -0.002 0 -0.004 0.001 -0.004 c 0 0.001 0.001 0.002 0.001 0.004 c 0 -0.001 0 -0.002 0 -0.003 c 0.001 0 0.001 0.001 0.001 0.002 c 0.001 0 0.001 -0.001 0.001 -0.002 c 0.001 0 0.001 0.001 0.001 0.002 E" pathEditMode="relative" ptsTypes="">
                                      <p:cBhvr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C 3.61111E-6 0.0125 0.01007 0.02291 0.02239 0.02291 C 0.03715 0.02291 0.04236 0.01088 0.04461 0.00439 L 0.04705 -0.00463 C 0.0493 -0.01181 0.05486 -0.022 0.07152 -0.022 C 0.08211 -0.022 0.09427 -0.01227 0.09427 4.44444E-6 C 0.09427 0.0125 0.08211 0.02291 0.07152 0.02291 C 0.05486 0.02291 0.0493 0.01088 0.04705 0.00439 L 0.04461 -0.00463 C 0.04236 -0.01181 0.03715 -0.022 0.02239 -0.022 C 0.01007 -0.022 3.61111E-6 -0.01227 3.61111E-6 4.44444E-6 Z " pathEditMode="relative" rAng="0" ptsTypes="AAAAAAAAAAA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29" grpId="0"/>
      <p:bldP spid="30" grpId="0"/>
      <p:bldP spid="31" grpId="0"/>
      <p:bldP spid="3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1020-1E82-4378-9EF1-1BE8E731F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" y="-210016"/>
            <a:ext cx="7886700" cy="1325563"/>
          </a:xfrm>
        </p:spPr>
        <p:txBody>
          <a:bodyPr/>
          <a:lstStyle/>
          <a:p>
            <a:r>
              <a:rPr lang="en-US" dirty="0"/>
              <a:t>Software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6A873-4570-4832-B3A3-E200A84900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699" b="949"/>
          <a:stretch/>
        </p:blipFill>
        <p:spPr>
          <a:xfrm>
            <a:off x="11552" y="741922"/>
            <a:ext cx="9132449" cy="61160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23498F-5221-4F7C-839C-2C49FB428E89}"/>
              </a:ext>
            </a:extLst>
          </p:cNvPr>
          <p:cNvSpPr txBox="1"/>
          <p:nvPr/>
        </p:nvSpPr>
        <p:spPr>
          <a:xfrm>
            <a:off x="4572000" y="1328821"/>
            <a:ext cx="41035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Sir.py</a:t>
            </a:r>
          </a:p>
          <a:p>
            <a:r>
              <a:rPr lang="en-US" dirty="0" err="1">
                <a:solidFill>
                  <a:srgbClr val="FFFF00"/>
                </a:solidFill>
              </a:rPr>
              <a:t>Sir.m</a:t>
            </a:r>
            <a:endParaRPr lang="en-US" dirty="0">
              <a:solidFill>
                <a:srgbClr val="FFFF00"/>
              </a:solidFill>
            </a:endParaRP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*.</a:t>
            </a:r>
            <a:r>
              <a:rPr lang="en-US" dirty="0" err="1">
                <a:solidFill>
                  <a:srgbClr val="FFFF00"/>
                </a:solidFill>
              </a:rPr>
              <a:t>edp</a:t>
            </a:r>
            <a:r>
              <a:rPr lang="en-US" dirty="0">
                <a:solidFill>
                  <a:srgbClr val="FFFF00"/>
                </a:solidFill>
              </a:rPr>
              <a:t> file (TBA)</a:t>
            </a:r>
          </a:p>
          <a:p>
            <a:r>
              <a:rPr lang="en-US" dirty="0" err="1">
                <a:solidFill>
                  <a:srgbClr val="FFFF00"/>
                </a:solidFill>
              </a:rPr>
              <a:t>FreeFem</a:t>
            </a:r>
            <a:r>
              <a:rPr lang="en-US" dirty="0">
                <a:solidFill>
                  <a:srgbClr val="FFFF00"/>
                </a:solidFill>
              </a:rPr>
              <a:t>++ recommended with MATH352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D4316-22BA-419A-AAD6-D4CC029E7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853" y="3161644"/>
            <a:ext cx="4852506" cy="334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9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A6E0F-8E8E-480F-8642-AC227DD4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0" y="-167422"/>
            <a:ext cx="7886700" cy="1325563"/>
          </a:xfrm>
        </p:spPr>
        <p:txBody>
          <a:bodyPr/>
          <a:lstStyle/>
          <a:p>
            <a:r>
              <a:rPr lang="en-US" b="1" dirty="0"/>
              <a:t>Possible Research Lines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D22C63-065B-4ACB-9582-F94C74274B2D}"/>
              </a:ext>
            </a:extLst>
          </p:cNvPr>
          <p:cNvSpPr txBox="1"/>
          <p:nvPr/>
        </p:nvSpPr>
        <p:spPr>
          <a:xfrm>
            <a:off x="336897" y="853440"/>
            <a:ext cx="8150052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Susceptible/Infected populations split by</a:t>
            </a:r>
          </a:p>
          <a:p>
            <a:r>
              <a:rPr lang="en-US" sz="2200" dirty="0"/>
              <a:t>					Age (Y/E)</a:t>
            </a:r>
          </a:p>
          <a:p>
            <a:r>
              <a:rPr lang="en-US" sz="2200" dirty="0"/>
              <a:t>					Gender (F/M)</a:t>
            </a:r>
          </a:p>
          <a:p>
            <a:r>
              <a:rPr lang="en-US" sz="2200" dirty="0"/>
              <a:t>					Geography (Compartments)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C00000"/>
                </a:solidFill>
              </a:rPr>
              <a:t>Add Exposed to the SIR model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0000FF"/>
                </a:solidFill>
              </a:rPr>
              <a:t>Machine Learning Approaches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FF0000"/>
                </a:solidFill>
              </a:rPr>
              <a:t>Modeling the effects of Travel Restrictions</a:t>
            </a:r>
          </a:p>
          <a:p>
            <a:endParaRPr lang="en-US" sz="2200" dirty="0"/>
          </a:p>
          <a:p>
            <a:r>
              <a:rPr lang="en-US" sz="2200" dirty="0">
                <a:solidFill>
                  <a:srgbClr val="0000FF"/>
                </a:solidFill>
              </a:rPr>
              <a:t>Modeling the effect of Social Distance</a:t>
            </a:r>
          </a:p>
          <a:p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900CC"/>
                </a:solidFill>
              </a:rPr>
              <a:t>Combining Data and Models to make prediction (Data Assimilation)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CC00FF"/>
                </a:solidFill>
              </a:rPr>
              <a:t>Combining Data and Models to estimate the coefficients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9900CC"/>
                </a:solidFill>
              </a:rPr>
              <a:t>Model the space dependence with PDEs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608D53-E270-4960-A5A8-016F2CB2E219}"/>
              </a:ext>
            </a:extLst>
          </p:cNvPr>
          <p:cNvSpPr txBox="1"/>
          <p:nvPr/>
        </p:nvSpPr>
        <p:spPr>
          <a:xfrm>
            <a:off x="3013533" y="6472750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  <p:pic>
        <p:nvPicPr>
          <p:cNvPr id="1026" name="Picture 2" descr="Mumble mumble Homer !! | Homer simpson, I simpsons, Gif">
            <a:extLst>
              <a:ext uri="{FF2B5EF4-FFF2-40B4-BE49-F238E27FC236}">
                <a16:creationId xmlns:a16="http://schemas.microsoft.com/office/drawing/2014/main" id="{881D8A8B-C82D-4880-BAF7-BF3FDA291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89" y="257414"/>
            <a:ext cx="2663019" cy="180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48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729ADB5-B6C6-4594-910B-F5D720D1C1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75" y="1392055"/>
            <a:ext cx="3673601" cy="280503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662C4E7-4C9A-4A83-82F4-759DA9801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527" y="66492"/>
            <a:ext cx="7886700" cy="1325563"/>
          </a:xfrm>
        </p:spPr>
        <p:txBody>
          <a:bodyPr/>
          <a:lstStyle/>
          <a:p>
            <a:r>
              <a:rPr lang="en-US" dirty="0"/>
              <a:t>PDEs in Action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BA486C7-3040-4C95-9859-D9CC8274D4A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078" y="847848"/>
            <a:ext cx="1900117" cy="13255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B710BB9-8079-44CA-A745-A9F3F07876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59" y="806224"/>
            <a:ext cx="1900118" cy="13255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C87942-98F3-4E90-957E-A88CE161D2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660" y="2148508"/>
            <a:ext cx="2200818" cy="167114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8FF457C-64C7-4626-9854-BB2195CFE5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478" y="2266931"/>
            <a:ext cx="2255680" cy="157361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0117BA-6A12-4268-84C2-184210FCD0A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310" y="4520251"/>
            <a:ext cx="2142168" cy="187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D4A3CF3-CF29-4996-A367-564F43E7442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52" y="4515413"/>
            <a:ext cx="2153206" cy="1887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91A411-AA8D-4405-BF22-810FDA03CE4F}"/>
              </a:ext>
            </a:extLst>
          </p:cNvPr>
          <p:cNvSpPr txBox="1"/>
          <p:nvPr/>
        </p:nvSpPr>
        <p:spPr>
          <a:xfrm>
            <a:off x="4572000" y="3873920"/>
            <a:ext cx="4165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Courtesy of Alex </a:t>
            </a:r>
            <a:r>
              <a:rPr lang="en-US" dirty="0" err="1"/>
              <a:t>Viguerie</a:t>
            </a:r>
            <a:r>
              <a:rPr lang="en-US" dirty="0"/>
              <a:t>, former Emory student and postdoc in Pavia Italy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C90A3B-4507-4EB8-8F4A-7D6DB4C387C9}"/>
              </a:ext>
            </a:extLst>
          </p:cNvPr>
          <p:cNvSpPr txBox="1"/>
          <p:nvPr/>
        </p:nvSpPr>
        <p:spPr>
          <a:xfrm>
            <a:off x="78739" y="4314484"/>
            <a:ext cx="42439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Specific research lines:</a:t>
            </a:r>
          </a:p>
          <a:p>
            <a:endParaRPr lang="en-US" b="1" u="sng" dirty="0"/>
          </a:p>
          <a:p>
            <a:r>
              <a:rPr lang="en-US" dirty="0">
                <a:solidFill>
                  <a:srgbClr val="FF0000"/>
                </a:solidFill>
              </a:rPr>
              <a:t>Define diffusion coefficients based on the geography (see </a:t>
            </a:r>
            <a:r>
              <a:rPr lang="en-US" dirty="0" err="1">
                <a:solidFill>
                  <a:srgbClr val="FF0000"/>
                </a:solidFill>
              </a:rPr>
              <a:t>KellerEtAl</a:t>
            </a:r>
            <a:r>
              <a:rPr lang="en-US" dirty="0">
                <a:solidFill>
                  <a:srgbClr val="FF0000"/>
                </a:solidFill>
              </a:rPr>
              <a:t> on CANVAS)</a:t>
            </a:r>
          </a:p>
          <a:p>
            <a:r>
              <a:rPr lang="en-US" dirty="0">
                <a:solidFill>
                  <a:srgbClr val="9900CC"/>
                </a:solidFill>
              </a:rPr>
              <a:t>Work on USA (I will help)</a:t>
            </a:r>
          </a:p>
          <a:p>
            <a:r>
              <a:rPr lang="en-US" dirty="0"/>
              <a:t>Split the problem by counties (e.g. Georgia with A. </a:t>
            </a:r>
            <a:r>
              <a:rPr lang="en-US" dirty="0" err="1"/>
              <a:t>Viguerie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7849A8-82D3-47F3-8930-3DB013B88652}"/>
              </a:ext>
            </a:extLst>
          </p:cNvPr>
          <p:cNvSpPr txBox="1"/>
          <p:nvPr/>
        </p:nvSpPr>
        <p:spPr>
          <a:xfrm>
            <a:off x="4720010" y="74632"/>
            <a:ext cx="4456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REM: To have MATH352 in background would help a lot with </a:t>
            </a:r>
            <a:r>
              <a:rPr lang="en-US" sz="1400" dirty="0" err="1"/>
              <a:t>FreeFem</a:t>
            </a:r>
            <a:r>
              <a:rPr lang="en-US" sz="1400" dirty="0"/>
              <a:t>++ (*</a:t>
            </a:r>
            <a:r>
              <a:rPr lang="en-US" sz="1400" dirty="0" err="1"/>
              <a:t>edp</a:t>
            </a:r>
            <a:r>
              <a:rPr lang="en-US" sz="1400" dirty="0"/>
              <a:t> files)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790C14-246A-4246-9432-3E6CF77E0FFD}"/>
              </a:ext>
            </a:extLst>
          </p:cNvPr>
          <p:cNvSpPr txBox="1"/>
          <p:nvPr/>
        </p:nvSpPr>
        <p:spPr>
          <a:xfrm>
            <a:off x="3013533" y="6472750"/>
            <a:ext cx="222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FF"/>
                </a:solidFill>
              </a:rPr>
              <a:t>#</a:t>
            </a:r>
            <a:r>
              <a:rPr lang="en-US" b="1" dirty="0" err="1">
                <a:solidFill>
                  <a:srgbClr val="FFC000"/>
                </a:solidFill>
              </a:rPr>
              <a:t>EMORY</a:t>
            </a:r>
            <a:r>
              <a:rPr lang="en-US" b="1" dirty="0" err="1">
                <a:solidFill>
                  <a:srgbClr val="0000FF"/>
                </a:solidFill>
              </a:rPr>
              <a:t>dont</a:t>
            </a:r>
            <a:r>
              <a:rPr lang="en-US" b="1" dirty="0" err="1">
                <a:solidFill>
                  <a:srgbClr val="FFC000"/>
                </a:solidFill>
              </a:rPr>
              <a:t>Give</a:t>
            </a:r>
            <a:r>
              <a:rPr lang="en-US" b="1" dirty="0" err="1">
                <a:solidFill>
                  <a:srgbClr val="0000FF"/>
                </a:solidFill>
              </a:rPr>
              <a:t>Up</a:t>
            </a:r>
            <a:r>
              <a:rPr lang="en-US" b="1" dirty="0">
                <a:solidFill>
                  <a:srgbClr val="0000FF"/>
                </a:solidFill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0.611"/>
  <p:tag name="ORIGINALWIDTH" val="2233.221"/>
  <p:tag name="LATEXADDIN" val="\documentclass{article}&#10;\usepackage{amsmath}&#10;\usepackage{color}&#10;&#10;\pagestyle{empty}&#10;\begin{document}&#10;&#10;&#10;\begin{itemize}&#10;\item $S =$ Susceptible &#10;&#10;\item $I = $ Infected&#10;&#10;\item $R = $ Recovered&#10;&#10;\item $N = $ Total population: $N = S + I + R$&#10;&#10;\item $\beta, \gamma = $ parameters to determine&#10;&#10;\end{itemize}&#10;&#10;&#10;&#10;\end{document}"/>
  <p:tag name="IGUANATEXSIZE" val="18"/>
  <p:tag name="IGUANATEXCURSOR" val="221"/>
  <p:tag name="TRANSPARENCY" val="True"/>
  <p:tag name="FILENAME" val=""/>
  <p:tag name="LATEXENGINEID" val="0"/>
  <p:tag name="TEMPFOLDER" val=".\"/>
  <p:tag name="LATEXFORMHEIGHT" val="550.5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0.356"/>
  <p:tag name="ORIGINALWIDTH" val="1054.368"/>
  <p:tag name="LATEXADDIN" val="\documentclass{article}&#10;\usepackage{amsmath}&#10;\usepackage{color}&#10;&#10;\pagestyle{empty}&#10;\begin{document}&#10;&#10;&#10;&#10;\begin{equation*}&#10;\left\{&#10;\begin{array}{l}&#10;\color{blue}&#10;\dfrac{dS}{dt} = - \dfrac{\beta}{N} S I \\[5mm]&#10;\color{red}&#10;\dfrac{dI}{dt} = \dfrac{\beta}{N} S I - \gamma I \\[5mm]&#10;\color{magenta}&#10;\dfrac{dR}{dt} =  \gamma I \\[5mm]&#10;&#10;&#10;\end{array}&#10;\right.&#10;\end{equation*}&#10;&#10;&#10;\end{document}"/>
  <p:tag name="IGUANATEXSIZE" val="24"/>
  <p:tag name="IGUANATEXCURSOR" val="290"/>
  <p:tag name="TRANSPARENCY" val="True"/>
  <p:tag name="FILENAME" val=""/>
  <p:tag name="LATEXENGINEID" val="0"/>
  <p:tag name="TEMPFOLDER" val=".\"/>
  <p:tag name="LATEXFORMHEIGHT" val="550.5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50.356"/>
  <p:tag name="ORIGINALWIDTH" val="1506.562"/>
  <p:tag name="LATEXADDIN" val="\documentclass{article}&#10;\usepackage{amsmath}&#10;\usepackage{color}&#10;&#10;\pagestyle{empty}&#10;\begin{document}&#10;&#10;&#10;&#10;\begin{equation*}&#10;\left\{&#10;\begin{array}{l}&#10;\color{blue}&#10;\dfrac{dS}{dt} = \mu_S \Delta S - \dfrac{\beta}{N} S I &#10;\\[5mm]&#10;\color{red}&#10;\dfrac{dI}{dt} = \mu_I \Delta I + \dfrac{\beta}{N} S I - \gamma I \\[5mm]&#10;\color{magenta}&#10;\dfrac{dR}{dt} = \mu_R \Delta R + \gamma I \\[5mm]&#10;&#10;&#10;\end{array}&#10;\right.&#10;\end{equation*}&#10;&#10;&#10;\end{document}"/>
  <p:tag name="IGUANATEXSIZE" val="24"/>
  <p:tag name="IGUANATEXCURSOR" val="343"/>
  <p:tag name="TRANSPARENCY" val="True"/>
  <p:tag name="FILENAME" val=""/>
  <p:tag name="LATEXENGINEID" val="0"/>
  <p:tag name="TEMPFOLDER" val=".\"/>
  <p:tag name="LATEXFORMHEIGHT" val="550.5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Emory-IUSS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9753</TotalTime>
  <Words>881</Words>
  <Application>Microsoft Office PowerPoint</Application>
  <PresentationFormat>On-screen Show (4:3)</PresentationFormat>
  <Paragraphs>134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Architects Daughter</vt:lpstr>
      <vt:lpstr>Arial</vt:lpstr>
      <vt:lpstr>Calibri</vt:lpstr>
      <vt:lpstr>Calibri Light</vt:lpstr>
      <vt:lpstr>Emory-IUSS</vt:lpstr>
      <vt:lpstr>PowerPoint Presentation</vt:lpstr>
      <vt:lpstr>Outline</vt:lpstr>
      <vt:lpstr>PowerPoint Presentation</vt:lpstr>
      <vt:lpstr>The CANVAS Page</vt:lpstr>
      <vt:lpstr>The SIR Model</vt:lpstr>
      <vt:lpstr>The Laplace Operator and the Diffusion Process</vt:lpstr>
      <vt:lpstr>Software</vt:lpstr>
      <vt:lpstr>Possible Research Lines </vt:lpstr>
      <vt:lpstr>PDEs in Action</vt:lpstr>
      <vt:lpstr>How and When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Alessandro Veneziani</dc:creator>
  <cp:lastModifiedBy>Alessandro Veneziani</cp:lastModifiedBy>
  <cp:revision>469</cp:revision>
  <dcterms:created xsi:type="dcterms:W3CDTF">2017-04-02T14:41:16Z</dcterms:created>
  <dcterms:modified xsi:type="dcterms:W3CDTF">2020-04-02T22:01:36Z</dcterms:modified>
</cp:coreProperties>
</file>